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735763"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6" d="100"/>
          <a:sy n="46" d="100"/>
        </p:scale>
        <p:origin x="78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832B788-2B96-4D9E-8286-520DB4F1389F}" type="datetimeFigureOut">
              <a:rPr lang="en-US" smtClean="0"/>
              <a:t>8/20/2019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4F501C9-FF3D-481F-9901-E34427E94497}" type="slidenum">
              <a:rPr lang="en-US" smtClean="0"/>
              <a:t>‹#›</a:t>
            </a:fld>
            <a:endParaRPr lang="en-US"/>
          </a:p>
        </p:txBody>
      </p:sp>
    </p:spTree>
    <p:extLst>
      <p:ext uri="{BB962C8B-B14F-4D97-AF65-F5344CB8AC3E}">
        <p14:creationId xmlns:p14="http://schemas.microsoft.com/office/powerpoint/2010/main" val="2370637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32B788-2B96-4D9E-8286-520DB4F1389F}" type="datetimeFigureOut">
              <a:rPr lang="en-US" smtClean="0"/>
              <a:t>8/20/2019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4F501C9-FF3D-481F-9901-E34427E94497}" type="slidenum">
              <a:rPr lang="en-US" smtClean="0"/>
              <a:t>‹#›</a:t>
            </a:fld>
            <a:endParaRPr lang="en-US"/>
          </a:p>
        </p:txBody>
      </p:sp>
    </p:spTree>
    <p:extLst>
      <p:ext uri="{BB962C8B-B14F-4D97-AF65-F5344CB8AC3E}">
        <p14:creationId xmlns:p14="http://schemas.microsoft.com/office/powerpoint/2010/main" val="2126146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1832B788-2B96-4D9E-8286-520DB4F1389F}" type="datetimeFigureOut">
              <a:rPr lang="en-US" smtClean="0"/>
              <a:t>8/20/2019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4F501C9-FF3D-481F-9901-E34427E94497}" type="slidenum">
              <a:rPr lang="en-US" smtClean="0"/>
              <a:t>‹#›</a:t>
            </a:fld>
            <a:endParaRPr lang="en-US"/>
          </a:p>
        </p:txBody>
      </p:sp>
    </p:spTree>
    <p:extLst>
      <p:ext uri="{BB962C8B-B14F-4D97-AF65-F5344CB8AC3E}">
        <p14:creationId xmlns:p14="http://schemas.microsoft.com/office/powerpoint/2010/main" val="307716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1832B788-2B96-4D9E-8286-520DB4F1389F}" type="datetimeFigureOut">
              <a:rPr lang="en-US" smtClean="0"/>
              <a:t>8/20/2019</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4F501C9-FF3D-481F-9901-E34427E94497}" type="slidenum">
              <a:rPr lang="en-US" smtClean="0"/>
              <a:t>‹#›</a:t>
            </a:fld>
            <a:endParaRPr lang="en-US"/>
          </a:p>
        </p:txBody>
      </p:sp>
    </p:spTree>
    <p:extLst>
      <p:ext uri="{BB962C8B-B14F-4D97-AF65-F5344CB8AC3E}">
        <p14:creationId xmlns:p14="http://schemas.microsoft.com/office/powerpoint/2010/main" val="3004438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832B788-2B96-4D9E-8286-520DB4F1389F}" type="datetimeFigureOut">
              <a:rPr lang="en-US" smtClean="0"/>
              <a:t>8/20/2019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4F501C9-FF3D-481F-9901-E34427E94497}" type="slidenum">
              <a:rPr lang="en-US" smtClean="0"/>
              <a:t>‹#›</a:t>
            </a:fld>
            <a:endParaRPr lang="en-US"/>
          </a:p>
        </p:txBody>
      </p:sp>
    </p:spTree>
    <p:extLst>
      <p:ext uri="{BB962C8B-B14F-4D97-AF65-F5344CB8AC3E}">
        <p14:creationId xmlns:p14="http://schemas.microsoft.com/office/powerpoint/2010/main" val="1494743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832B788-2B96-4D9E-8286-520DB4F1389F}" type="datetimeFigureOut">
              <a:rPr lang="en-US" smtClean="0"/>
              <a:t>8/20/2019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F501C9-FF3D-481F-9901-E34427E94497}" type="slidenum">
              <a:rPr lang="en-US" smtClean="0"/>
              <a:t>‹#›</a:t>
            </a:fld>
            <a:endParaRPr lang="en-US"/>
          </a:p>
        </p:txBody>
      </p:sp>
    </p:spTree>
    <p:extLst>
      <p:ext uri="{BB962C8B-B14F-4D97-AF65-F5344CB8AC3E}">
        <p14:creationId xmlns:p14="http://schemas.microsoft.com/office/powerpoint/2010/main" val="3019382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832B788-2B96-4D9E-8286-520DB4F1389F}" type="datetimeFigureOut">
              <a:rPr lang="en-US" smtClean="0"/>
              <a:t>8/20/2019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64F501C9-FF3D-481F-9901-E34427E94497}" type="slidenum">
              <a:rPr lang="en-US" smtClean="0"/>
              <a:t>‹#›</a:t>
            </a:fld>
            <a:endParaRPr lang="en-US"/>
          </a:p>
        </p:txBody>
      </p:sp>
    </p:spTree>
    <p:extLst>
      <p:ext uri="{BB962C8B-B14F-4D97-AF65-F5344CB8AC3E}">
        <p14:creationId xmlns:p14="http://schemas.microsoft.com/office/powerpoint/2010/main" val="28707074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832B788-2B96-4D9E-8286-520DB4F1389F}" type="datetimeFigureOut">
              <a:rPr lang="en-US" smtClean="0"/>
              <a:t>8/20/2019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501C9-FF3D-481F-9901-E34427E94497}" type="slidenum">
              <a:rPr lang="en-US" smtClean="0"/>
              <a:t>‹#›</a:t>
            </a:fld>
            <a:endParaRPr lang="en-US"/>
          </a:p>
        </p:txBody>
      </p:sp>
    </p:spTree>
    <p:extLst>
      <p:ext uri="{BB962C8B-B14F-4D97-AF65-F5344CB8AC3E}">
        <p14:creationId xmlns:p14="http://schemas.microsoft.com/office/powerpoint/2010/main" val="29676036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832B788-2B96-4D9E-8286-520DB4F1389F}" type="datetimeFigureOut">
              <a:rPr lang="en-US" smtClean="0"/>
              <a:t>8/20/2019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4F501C9-FF3D-481F-9901-E34427E94497}" type="slidenum">
              <a:rPr lang="en-US" smtClean="0"/>
              <a:t>‹#›</a:t>
            </a:fld>
            <a:endParaRPr lang="en-US"/>
          </a:p>
        </p:txBody>
      </p:sp>
    </p:spTree>
    <p:extLst>
      <p:ext uri="{BB962C8B-B14F-4D97-AF65-F5344CB8AC3E}">
        <p14:creationId xmlns:p14="http://schemas.microsoft.com/office/powerpoint/2010/main" val="3498277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32B788-2B96-4D9E-8286-520DB4F1389F}" type="datetimeFigureOut">
              <a:rPr lang="en-US" smtClean="0"/>
              <a:t>8/20/2019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501C9-FF3D-481F-9901-E34427E94497}" type="slidenum">
              <a:rPr lang="en-US" smtClean="0"/>
              <a:t>‹#›</a:t>
            </a:fld>
            <a:endParaRPr lang="en-US"/>
          </a:p>
        </p:txBody>
      </p:sp>
    </p:spTree>
    <p:extLst>
      <p:ext uri="{BB962C8B-B14F-4D97-AF65-F5344CB8AC3E}">
        <p14:creationId xmlns:p14="http://schemas.microsoft.com/office/powerpoint/2010/main" val="475988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832B788-2B96-4D9E-8286-520DB4F1389F}" type="datetimeFigureOut">
              <a:rPr lang="en-US" smtClean="0"/>
              <a:t>8/20/2019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4F501C9-FF3D-481F-9901-E34427E94497}" type="slidenum">
              <a:rPr lang="en-US" smtClean="0"/>
              <a:t>‹#›</a:t>
            </a:fld>
            <a:endParaRPr lang="en-US"/>
          </a:p>
        </p:txBody>
      </p:sp>
    </p:spTree>
    <p:extLst>
      <p:ext uri="{BB962C8B-B14F-4D97-AF65-F5344CB8AC3E}">
        <p14:creationId xmlns:p14="http://schemas.microsoft.com/office/powerpoint/2010/main" val="4143064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832B788-2B96-4D9E-8286-520DB4F1389F}" type="datetimeFigureOut">
              <a:rPr lang="en-US" smtClean="0"/>
              <a:t>8/20/2019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F501C9-FF3D-481F-9901-E34427E94497}" type="slidenum">
              <a:rPr lang="en-US" smtClean="0"/>
              <a:t>‹#›</a:t>
            </a:fld>
            <a:endParaRPr lang="en-US"/>
          </a:p>
        </p:txBody>
      </p:sp>
    </p:spTree>
    <p:extLst>
      <p:ext uri="{BB962C8B-B14F-4D97-AF65-F5344CB8AC3E}">
        <p14:creationId xmlns:p14="http://schemas.microsoft.com/office/powerpoint/2010/main" val="24873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832B788-2B96-4D9E-8286-520DB4F1389F}" type="datetimeFigureOut">
              <a:rPr lang="en-US" smtClean="0"/>
              <a:t>8/20/2019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F501C9-FF3D-481F-9901-E34427E94497}" type="slidenum">
              <a:rPr lang="en-US" smtClean="0"/>
              <a:t>‹#›</a:t>
            </a:fld>
            <a:endParaRPr lang="en-US"/>
          </a:p>
        </p:txBody>
      </p:sp>
    </p:spTree>
    <p:extLst>
      <p:ext uri="{BB962C8B-B14F-4D97-AF65-F5344CB8AC3E}">
        <p14:creationId xmlns:p14="http://schemas.microsoft.com/office/powerpoint/2010/main" val="1891401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832B788-2B96-4D9E-8286-520DB4F1389F}" type="datetimeFigureOut">
              <a:rPr lang="en-US" smtClean="0"/>
              <a:t>8/20/2019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F501C9-FF3D-481F-9901-E34427E94497}" type="slidenum">
              <a:rPr lang="en-US" smtClean="0"/>
              <a:t>‹#›</a:t>
            </a:fld>
            <a:endParaRPr lang="en-US"/>
          </a:p>
        </p:txBody>
      </p:sp>
    </p:spTree>
    <p:extLst>
      <p:ext uri="{BB962C8B-B14F-4D97-AF65-F5344CB8AC3E}">
        <p14:creationId xmlns:p14="http://schemas.microsoft.com/office/powerpoint/2010/main" val="2097267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32B788-2B96-4D9E-8286-520DB4F1389F}" type="datetimeFigureOut">
              <a:rPr lang="en-US" smtClean="0"/>
              <a:t>8/20/2019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4F501C9-FF3D-481F-9901-E34427E94497}" type="slidenum">
              <a:rPr lang="en-US" smtClean="0"/>
              <a:t>‹#›</a:t>
            </a:fld>
            <a:endParaRPr lang="en-US"/>
          </a:p>
        </p:txBody>
      </p:sp>
    </p:spTree>
    <p:extLst>
      <p:ext uri="{BB962C8B-B14F-4D97-AF65-F5344CB8AC3E}">
        <p14:creationId xmlns:p14="http://schemas.microsoft.com/office/powerpoint/2010/main" val="958982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32B788-2B96-4D9E-8286-520DB4F1389F}" type="datetimeFigureOut">
              <a:rPr lang="en-US" smtClean="0"/>
              <a:t>8/20/2019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4F501C9-FF3D-481F-9901-E34427E94497}" type="slidenum">
              <a:rPr lang="en-US" smtClean="0"/>
              <a:t>‹#›</a:t>
            </a:fld>
            <a:endParaRPr lang="en-US"/>
          </a:p>
        </p:txBody>
      </p:sp>
    </p:spTree>
    <p:extLst>
      <p:ext uri="{BB962C8B-B14F-4D97-AF65-F5344CB8AC3E}">
        <p14:creationId xmlns:p14="http://schemas.microsoft.com/office/powerpoint/2010/main" val="1286268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32B788-2B96-4D9E-8286-520DB4F1389F}" type="datetimeFigureOut">
              <a:rPr lang="en-US" smtClean="0"/>
              <a:t>8/20/2019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4F501C9-FF3D-481F-9901-E34427E94497}" type="slidenum">
              <a:rPr lang="en-US" smtClean="0"/>
              <a:t>‹#›</a:t>
            </a:fld>
            <a:endParaRPr lang="en-US"/>
          </a:p>
        </p:txBody>
      </p:sp>
    </p:spTree>
    <p:extLst>
      <p:ext uri="{BB962C8B-B14F-4D97-AF65-F5344CB8AC3E}">
        <p14:creationId xmlns:p14="http://schemas.microsoft.com/office/powerpoint/2010/main" val="357627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832B788-2B96-4D9E-8286-520DB4F1389F}" type="datetimeFigureOut">
              <a:rPr lang="en-US" smtClean="0"/>
              <a:t>8/20/2019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4F501C9-FF3D-481F-9901-E34427E94497}" type="slidenum">
              <a:rPr lang="en-US" smtClean="0"/>
              <a:t>‹#›</a:t>
            </a:fld>
            <a:endParaRPr lang="en-US"/>
          </a:p>
        </p:txBody>
      </p:sp>
    </p:spTree>
    <p:extLst>
      <p:ext uri="{BB962C8B-B14F-4D97-AF65-F5344CB8AC3E}">
        <p14:creationId xmlns:p14="http://schemas.microsoft.com/office/powerpoint/2010/main" val="3231455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err="1" smtClean="0">
                <a:latin typeface="Preeti" pitchFamily="2" charset="0"/>
              </a:rPr>
              <a:t>Onfd</a:t>
            </a:r>
            <a:r>
              <a:rPr lang="en-US" dirty="0" smtClean="0">
                <a:latin typeface="Preeti" pitchFamily="2" charset="0"/>
              </a:rPr>
              <a:t> </a:t>
            </a:r>
            <a:r>
              <a:rPr lang="en-US" dirty="0" err="1" smtClean="0">
                <a:latin typeface="Preeti" pitchFamily="2" charset="0"/>
              </a:rPr>
              <a:t>gu</a:t>
            </a:r>
            <a:r>
              <a:rPr lang="en-US" dirty="0" smtClean="0">
                <a:latin typeface="Preeti" pitchFamily="2" charset="0"/>
              </a:rPr>
              <a:t>/</a:t>
            </a:r>
            <a:r>
              <a:rPr lang="en-US" dirty="0" err="1" smtClean="0">
                <a:latin typeface="Preeti" pitchFamily="2" charset="0"/>
              </a:rPr>
              <a:t>kflnsf</a:t>
            </a:r>
            <a:r>
              <a:rPr lang="en-US" dirty="0" smtClean="0">
                <a:latin typeface="Preeti" pitchFamily="2" charset="0"/>
              </a:rPr>
              <a:t> </a:t>
            </a:r>
            <a:r>
              <a:rPr lang="en-US" dirty="0" err="1" smtClean="0">
                <a:latin typeface="Preeti" pitchFamily="2" charset="0"/>
              </a:rPr>
              <a:t>gu</a:t>
            </a:r>
            <a:r>
              <a:rPr lang="en-US" dirty="0" smtClean="0">
                <a:latin typeface="Preeti" pitchFamily="2" charset="0"/>
              </a:rPr>
              <a:t>/ </a:t>
            </a:r>
            <a:r>
              <a:rPr lang="en-US" dirty="0" err="1" smtClean="0">
                <a:latin typeface="Preeti" pitchFamily="2" charset="0"/>
              </a:rPr>
              <a:t>sfo</a:t>
            </a:r>
            <a:r>
              <a:rPr lang="en-US" dirty="0" smtClean="0">
                <a:latin typeface="Preeti" pitchFamily="2" charset="0"/>
              </a:rPr>
              <a:t>{</a:t>
            </a:r>
            <a:r>
              <a:rPr lang="en-US" dirty="0" err="1" smtClean="0">
                <a:latin typeface="Preeti" pitchFamily="2" charset="0"/>
              </a:rPr>
              <a:t>kflnsfsf</a:t>
            </a:r>
            <a:r>
              <a:rPr lang="en-US" dirty="0" smtClean="0">
                <a:latin typeface="Preeti" pitchFamily="2" charset="0"/>
              </a:rPr>
              <a:t>] </a:t>
            </a:r>
            <a:r>
              <a:rPr lang="en-US" dirty="0" err="1" smtClean="0">
                <a:latin typeface="Preeti" pitchFamily="2" charset="0"/>
              </a:rPr>
              <a:t>sfof</a:t>
            </a:r>
            <a:r>
              <a:rPr lang="en-US" dirty="0" smtClean="0">
                <a:latin typeface="Preeti" pitchFamily="2" charset="0"/>
              </a:rPr>
              <a:t>{no, </a:t>
            </a:r>
            <a:r>
              <a:rPr lang="en-US" dirty="0" err="1" smtClean="0">
                <a:latin typeface="Preeti" pitchFamily="2" charset="0"/>
              </a:rPr>
              <a:t>Onfd</a:t>
            </a:r>
            <a:endParaRPr lang="en-US" dirty="0">
              <a:latin typeface="Preeti" pitchFamily="2" charset="0"/>
            </a:endParaRPr>
          </a:p>
        </p:txBody>
      </p:sp>
      <p:sp>
        <p:nvSpPr>
          <p:cNvPr id="3" name="Subtitle 2"/>
          <p:cNvSpPr>
            <a:spLocks noGrp="1"/>
          </p:cNvSpPr>
          <p:nvPr>
            <p:ph type="subTitle" idx="1"/>
          </p:nvPr>
        </p:nvSpPr>
        <p:spPr>
          <a:xfrm>
            <a:off x="1154954" y="4777379"/>
            <a:ext cx="9608839" cy="1362163"/>
          </a:xfrm>
        </p:spPr>
        <p:txBody>
          <a:bodyPr>
            <a:normAutofit/>
          </a:bodyPr>
          <a:lstStyle/>
          <a:p>
            <a:pPr algn="r"/>
            <a:r>
              <a:rPr lang="ne-NP" sz="2400" dirty="0" smtClean="0">
                <a:solidFill>
                  <a:schemeClr val="bg1"/>
                </a:solidFill>
              </a:rPr>
              <a:t>राजेन्द्र भट्टराई</a:t>
            </a:r>
          </a:p>
          <a:p>
            <a:pPr algn="r"/>
            <a:r>
              <a:rPr lang="ne-NP" sz="2400" dirty="0" smtClean="0">
                <a:solidFill>
                  <a:schemeClr val="bg1"/>
                </a:solidFill>
              </a:rPr>
              <a:t>प्रमुख प्रशासकीय अधिकृत </a:t>
            </a:r>
          </a:p>
          <a:p>
            <a:endParaRPr lang="en-US" sz="2400" dirty="0">
              <a:solidFill>
                <a:schemeClr val="bg1"/>
              </a:solidFill>
            </a:endParaRPr>
          </a:p>
        </p:txBody>
      </p:sp>
    </p:spTree>
    <p:extLst>
      <p:ext uri="{BB962C8B-B14F-4D97-AF65-F5344CB8AC3E}">
        <p14:creationId xmlns:p14="http://schemas.microsoft.com/office/powerpoint/2010/main" val="1998811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e-NP" dirty="0"/>
              <a:t>उपभोक्ता समितिको काम</a:t>
            </a:r>
            <a:r>
              <a:rPr lang="en-US" dirty="0"/>
              <a:t>, </a:t>
            </a:r>
            <a:r>
              <a:rPr lang="ne-NP" dirty="0"/>
              <a:t>कर्तव्य र अधिकार </a:t>
            </a:r>
            <a:endParaRPr lang="en-US" dirty="0"/>
          </a:p>
        </p:txBody>
      </p:sp>
      <p:sp>
        <p:nvSpPr>
          <p:cNvPr id="3" name="Content Placeholder 2"/>
          <p:cNvSpPr>
            <a:spLocks noGrp="1"/>
          </p:cNvSpPr>
          <p:nvPr>
            <p:ph idx="1"/>
          </p:nvPr>
        </p:nvSpPr>
        <p:spPr>
          <a:xfrm>
            <a:off x="1154954" y="2603500"/>
            <a:ext cx="10549366" cy="3416300"/>
          </a:xfrm>
        </p:spPr>
        <p:txBody>
          <a:bodyPr/>
          <a:lstStyle/>
          <a:p>
            <a:r>
              <a:rPr lang="ne-NP" sz="2000" dirty="0"/>
              <a:t>उपभोक्ता समितिलाई नगर कार्यपालिकाले लागत अनुमान तयार गर्ने</a:t>
            </a:r>
            <a:r>
              <a:rPr lang="en-US" sz="2000" dirty="0"/>
              <a:t>, </a:t>
            </a:r>
            <a:r>
              <a:rPr lang="ne-NP" sz="2000" dirty="0"/>
              <a:t>प्राविधिक सल्लाह दिने</a:t>
            </a:r>
            <a:r>
              <a:rPr lang="en-US" sz="2000" dirty="0"/>
              <a:t>, </a:t>
            </a:r>
            <a:r>
              <a:rPr lang="ne-NP" sz="2000" dirty="0"/>
              <a:t>जाँचपास लगायत अन्य प्राविधिक सहयोग उपलब्ध गराउनेछ । नगर कार्यपालिकाबाट प्राविधिक सेवा उपलब्ध गराउन कुनै कारणले सम्भव नभएमा सम्झौतामा उल्लेख गरी तोकिएको खर्चको सीमा भित्र रही उपभोक्ता समितिले आफ्नै तर्फबाट करारमा प्राविधिक नियुक्त गर्न वा प्राविधिक सहयोग लिन सक्नेछ । </a:t>
            </a:r>
            <a:endParaRPr lang="en-US" sz="2000" dirty="0" smtClean="0"/>
          </a:p>
          <a:p>
            <a:r>
              <a:rPr lang="ne-NP" sz="2000" dirty="0"/>
              <a:t>उपभोक्ता समितिले कार्यक्रम सञ्चालन गर्दा उपभोक्ता समूहको निर्णयको आधारमा गर्ने</a:t>
            </a:r>
            <a:r>
              <a:rPr lang="en-US" sz="2000" dirty="0"/>
              <a:t>, </a:t>
            </a:r>
            <a:r>
              <a:rPr lang="ne-NP" sz="2000" dirty="0" smtClean="0"/>
              <a:t>आयोजनाको </a:t>
            </a:r>
            <a:r>
              <a:rPr lang="ne-NP" sz="2000" dirty="0"/>
              <a:t>निर्माण कार्य नगर कार्यपालिकाको तर्फबाट तोकिएको प्राविधिकले तयार गरेको लागत अनुमान तथा प्राविधिक सल्लाहको अधीनमा रही गर्ने र आयोजना कार्यान्वयन गर्दा स्थानीय स्रोत</a:t>
            </a:r>
            <a:r>
              <a:rPr lang="en-US" sz="2000" dirty="0"/>
              <a:t>, </a:t>
            </a:r>
            <a:r>
              <a:rPr lang="ne-NP" sz="2000" dirty="0"/>
              <a:t>साधन र श्रम शक्तिको अधिकतम परिचालन गर्ने  गरी गर्नुपर्दछ । </a:t>
            </a:r>
            <a:endParaRPr lang="en-US" sz="2000" dirty="0" smtClean="0"/>
          </a:p>
          <a:p>
            <a:endParaRPr lang="en-US" dirty="0"/>
          </a:p>
          <a:p>
            <a:endParaRPr lang="en-US" dirty="0"/>
          </a:p>
        </p:txBody>
      </p:sp>
    </p:spTree>
    <p:extLst>
      <p:ext uri="{BB962C8B-B14F-4D97-AF65-F5344CB8AC3E}">
        <p14:creationId xmlns:p14="http://schemas.microsoft.com/office/powerpoint/2010/main" val="541653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e-NP" dirty="0"/>
              <a:t>उपभोक्ता समितिको काम</a:t>
            </a:r>
            <a:r>
              <a:rPr lang="en-US" dirty="0"/>
              <a:t>, </a:t>
            </a:r>
            <a:r>
              <a:rPr lang="ne-NP" dirty="0"/>
              <a:t>कर्तव्य र अधिकार </a:t>
            </a:r>
            <a:endParaRPr lang="en-US" dirty="0"/>
          </a:p>
        </p:txBody>
      </p:sp>
      <p:sp>
        <p:nvSpPr>
          <p:cNvPr id="3" name="Content Placeholder 2"/>
          <p:cNvSpPr>
            <a:spLocks noGrp="1"/>
          </p:cNvSpPr>
          <p:nvPr>
            <p:ph idx="1"/>
          </p:nvPr>
        </p:nvSpPr>
        <p:spPr>
          <a:xfrm>
            <a:off x="1154954" y="2603500"/>
            <a:ext cx="10575492" cy="3416300"/>
          </a:xfrm>
        </p:spPr>
        <p:txBody>
          <a:bodyPr>
            <a:noAutofit/>
          </a:bodyPr>
          <a:lstStyle/>
          <a:p>
            <a:pPr algn="just"/>
            <a:r>
              <a:rPr lang="ne-NP" sz="2000" dirty="0"/>
              <a:t>उपभोक्ता समितिले मासिक रूपमा बैठक बस्नुपर्ने</a:t>
            </a:r>
            <a:r>
              <a:rPr lang="en-US" sz="2000" dirty="0"/>
              <a:t>, </a:t>
            </a:r>
            <a:r>
              <a:rPr lang="ne-NP" sz="2000" dirty="0"/>
              <a:t>बैठकबाट भएको निर्णय नगर कार्यपालिकालाई जानकारी गराउने</a:t>
            </a:r>
            <a:r>
              <a:rPr lang="en-US" sz="2000" dirty="0"/>
              <a:t>, </a:t>
            </a:r>
            <a:r>
              <a:rPr lang="ne-NP" sz="2000" dirty="0"/>
              <a:t>आयोजना सञ्चालन</a:t>
            </a:r>
            <a:r>
              <a:rPr lang="en-US" sz="2000" dirty="0"/>
              <a:t>, </a:t>
            </a:r>
            <a:r>
              <a:rPr lang="ne-NP" sz="2000" dirty="0"/>
              <a:t>संरक्षण र मर्मत सम्भार गर्ने</a:t>
            </a:r>
            <a:r>
              <a:rPr lang="en-US" sz="2000" dirty="0"/>
              <a:t>, </a:t>
            </a:r>
            <a:r>
              <a:rPr lang="ne-NP" sz="2000" dirty="0"/>
              <a:t>आपू</a:t>
            </a:r>
            <a:r>
              <a:rPr lang="en-US" sz="2000" dirty="0"/>
              <a:t>m</a:t>
            </a:r>
            <a:r>
              <a:rPr lang="ne-NP" sz="2000" dirty="0"/>
              <a:t>ले जिम्मा लिएको काम निर्धारित समयमा सम्पन्न गर्न नसकेमा उपभोक्ता समुहको निर्णय सहित थप म्याद माग गर्ने</a:t>
            </a:r>
            <a:r>
              <a:rPr lang="en-US" sz="2000" dirty="0"/>
              <a:t>, </a:t>
            </a:r>
            <a:r>
              <a:rPr lang="ne-NP" sz="2000" dirty="0"/>
              <a:t>कार्यक्रम कार्यान्वयन संग सम्वन्धित सम्पूर्ण खर्चहरूको बिल भरपाई सुरक्षित राख्ने</a:t>
            </a:r>
            <a:r>
              <a:rPr lang="en-US" sz="2000" dirty="0"/>
              <a:t>, </a:t>
            </a:r>
            <a:r>
              <a:rPr lang="ne-NP" sz="2000" dirty="0"/>
              <a:t>सम्बन्धित कामको प्रगति बिबरण नगरपालिकामा उपलब्ध गराउन</a:t>
            </a:r>
            <a:r>
              <a:rPr lang="en-US" sz="2000" dirty="0"/>
              <a:t>,</a:t>
            </a:r>
            <a:r>
              <a:rPr lang="ne-NP" sz="2000" dirty="0"/>
              <a:t>े कामको फरफारक गराउनु अघि समीक्षाको लागि उपभोक्ता समूहको बैठक बोलाई बैठकमा राखी छलफल गराउने</a:t>
            </a:r>
            <a:r>
              <a:rPr lang="en-US" sz="2000" dirty="0"/>
              <a:t>, </a:t>
            </a:r>
            <a:r>
              <a:rPr lang="ne-NP" sz="2000" dirty="0"/>
              <a:t>यस्तो बैठकको उपस्थिति र निर्णयको प्रतिलिपि नगर कार्यपालिकामा प्रस्तुत गर्ने आदि कार्य सम्पादन गर्नुपर्नेछ </a:t>
            </a:r>
            <a:r>
              <a:rPr lang="ne-NP" sz="2000" dirty="0" smtClean="0"/>
              <a:t>।</a:t>
            </a:r>
            <a:endParaRPr lang="en-US" sz="2000" dirty="0" smtClean="0"/>
          </a:p>
          <a:p>
            <a:pPr algn="just"/>
            <a:r>
              <a:rPr lang="ne-NP" sz="2000" dirty="0"/>
              <a:t>उपभोक्ता समितिले गरेको कामको लागत मूल्य</a:t>
            </a:r>
            <a:r>
              <a:rPr lang="en-US" sz="2000" dirty="0"/>
              <a:t>, </a:t>
            </a:r>
            <a:r>
              <a:rPr lang="ne-NP" sz="2000" dirty="0"/>
              <a:t>कार्य</a:t>
            </a:r>
            <a:r>
              <a:rPr lang="en-US" sz="2000" dirty="0"/>
              <a:t>, </a:t>
            </a:r>
            <a:r>
              <a:rPr lang="ne-NP" sz="2000" dirty="0"/>
              <a:t>कार्यस्थल</a:t>
            </a:r>
            <a:r>
              <a:rPr lang="en-US" sz="2000" dirty="0"/>
              <a:t>, </a:t>
            </a:r>
            <a:r>
              <a:rPr lang="ne-NP" sz="2000" dirty="0"/>
              <a:t>लागेको रकम</a:t>
            </a:r>
            <a:r>
              <a:rPr lang="en-US" sz="2000" dirty="0"/>
              <a:t>, </a:t>
            </a:r>
            <a:r>
              <a:rPr lang="ne-NP" sz="2000" dirty="0"/>
              <a:t>उपभोक्ता समितिको पदाधिकारीको नाम</a:t>
            </a:r>
            <a:r>
              <a:rPr lang="en-US" sz="2000" dirty="0"/>
              <a:t>, </a:t>
            </a:r>
            <a:r>
              <a:rPr lang="ne-NP" sz="2000" dirty="0"/>
              <a:t>कार्य शुरू तथा सम्पन्न मिति समेत खुल्ने गरी सम्वन्धित कार्यस्थलमा सार्वजनिक परीक्षण गरेको प्रतिवेदन नगर कार्यपालिकामा प्रस्तुत गर्नुपर्दछ । </a:t>
            </a:r>
            <a:endParaRPr lang="en-US" sz="2000" dirty="0"/>
          </a:p>
        </p:txBody>
      </p:sp>
    </p:spTree>
    <p:extLst>
      <p:ext uri="{BB962C8B-B14F-4D97-AF65-F5344CB8AC3E}">
        <p14:creationId xmlns:p14="http://schemas.microsoft.com/office/powerpoint/2010/main" val="662732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e-NP" dirty="0"/>
              <a:t>उपभोक्ता समितिको काम</a:t>
            </a:r>
            <a:r>
              <a:rPr lang="en-US" dirty="0"/>
              <a:t>, </a:t>
            </a:r>
            <a:r>
              <a:rPr lang="ne-NP" dirty="0"/>
              <a:t>कर्तव्य र अधिकार </a:t>
            </a:r>
            <a:endParaRPr lang="en-US" dirty="0"/>
          </a:p>
        </p:txBody>
      </p:sp>
      <p:sp>
        <p:nvSpPr>
          <p:cNvPr id="3" name="Content Placeholder 2"/>
          <p:cNvSpPr>
            <a:spLocks noGrp="1"/>
          </p:cNvSpPr>
          <p:nvPr>
            <p:ph idx="1"/>
          </p:nvPr>
        </p:nvSpPr>
        <p:spPr>
          <a:xfrm>
            <a:off x="1154954" y="2603500"/>
            <a:ext cx="10614680" cy="3416300"/>
          </a:xfrm>
        </p:spPr>
        <p:txBody>
          <a:bodyPr>
            <a:noAutofit/>
          </a:bodyPr>
          <a:lstStyle/>
          <a:p>
            <a:pPr algn="just"/>
            <a:r>
              <a:rPr lang="ne-NP" sz="2000" dirty="0"/>
              <a:t>उपभोक्ता समिति मार्फत गरिएको निर्माण वा सञ्चालन गरेको कार्यक्रमको जानकारी स्थानीय जनताले माग गरेमा उपभोक्ता समितिले उपलब्ध गराउनुपर्नेछ । यसरी माग गरेको विवरण उपलब्ध नगराएको भनी सम्वन्धित उपभोक्ताले उपभोक्ता समिति भंग गर्न माग गरेमा नगर कार्यपालिकाले सो विषयमा सत्य तथ्य बुझी उपभोक्ता समितिको पनु ःगठन गर्न</a:t>
            </a:r>
            <a:r>
              <a:rPr lang="en-US" sz="2000" dirty="0"/>
              <a:t>, </a:t>
            </a:r>
            <a:r>
              <a:rPr lang="ne-NP" sz="2000" dirty="0"/>
              <a:t>समिति भंग गर्न वा अन्य माध्यमबाट कार्य सम्पन्न गर्न सक्नेछ । </a:t>
            </a:r>
            <a:endParaRPr lang="en-US" sz="2000" dirty="0" smtClean="0"/>
          </a:p>
          <a:p>
            <a:pPr algn="just"/>
            <a:r>
              <a:rPr lang="ne-NP" sz="2000" dirty="0"/>
              <a:t>उपभोक्ता समिति मार्फत सञ्चालन हुने वा निर्माण हुने विकास निर्माण कार्यको स्थलगत अनुगमन गर्ने जिम्मेवारी नगर कार्यपालिकाको हुनेछ । </a:t>
            </a:r>
            <a:endParaRPr lang="en-US" sz="2000" dirty="0" smtClean="0"/>
          </a:p>
          <a:p>
            <a:pPr algn="just"/>
            <a:r>
              <a:rPr lang="ne-NP" sz="2000" dirty="0"/>
              <a:t>उपभोक्ता समितिले कामको लागि नियमानुसार लिएको पेश्की फछर्याैट गर्दा प्रथम किस्ताको प्राविधिक मूल्याङ्कन</a:t>
            </a:r>
            <a:r>
              <a:rPr lang="en-US" sz="2000" dirty="0"/>
              <a:t>, </a:t>
            </a:r>
            <a:r>
              <a:rPr lang="ne-NP" sz="2000" dirty="0"/>
              <a:t>सम्झौता अनुसारको नाप जाँच र मूल्य खलुेको रनिङ्गविल</a:t>
            </a:r>
            <a:r>
              <a:rPr lang="en-US" sz="2000" dirty="0"/>
              <a:t>, </a:t>
            </a:r>
            <a:r>
              <a:rPr lang="ne-NP" sz="2000" dirty="0"/>
              <a:t>उपभोक्ता समितिको बैठकको प्रतिलिपि समेत राखी नगर कार्यपालिकामा निवेदन दिनुपर्नेछ । यस विवरणको आधारमा अघिल्लो किस्ताको पेश्की फछर्याैट गरी थप कामको मात्र अर्को किस्ता कायम गरी सोही वरावरको रकम उपलब्ध गराईनेछ । उपभोक्ता समिति स्वयम्ले प्रत्येक किस्तामा गरेको खर्चको सूचना सार्वजनिक स्थानमा टाँस गर्नुपर्नेछ । </a:t>
            </a:r>
            <a:endParaRPr lang="en-US" sz="2000" dirty="0"/>
          </a:p>
        </p:txBody>
      </p:sp>
    </p:spTree>
    <p:extLst>
      <p:ext uri="{BB962C8B-B14F-4D97-AF65-F5344CB8AC3E}">
        <p14:creationId xmlns:p14="http://schemas.microsoft.com/office/powerpoint/2010/main" val="3225242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e-NP" dirty="0"/>
              <a:t>उपभोक्ता समितिको काम</a:t>
            </a:r>
            <a:r>
              <a:rPr lang="en-US" dirty="0"/>
              <a:t>, </a:t>
            </a:r>
            <a:r>
              <a:rPr lang="ne-NP" dirty="0"/>
              <a:t>कर्तव्य र अधिकार </a:t>
            </a:r>
            <a:endParaRPr lang="en-US" dirty="0"/>
          </a:p>
        </p:txBody>
      </p:sp>
      <p:sp>
        <p:nvSpPr>
          <p:cNvPr id="3" name="Content Placeholder 2"/>
          <p:cNvSpPr>
            <a:spLocks noGrp="1"/>
          </p:cNvSpPr>
          <p:nvPr>
            <p:ph idx="1"/>
          </p:nvPr>
        </p:nvSpPr>
        <p:spPr>
          <a:xfrm>
            <a:off x="1154954" y="2603500"/>
            <a:ext cx="10379549" cy="3416300"/>
          </a:xfrm>
        </p:spPr>
        <p:txBody>
          <a:bodyPr>
            <a:noAutofit/>
          </a:bodyPr>
          <a:lstStyle/>
          <a:p>
            <a:pPr algn="just"/>
            <a:r>
              <a:rPr lang="ne-NP" sz="2000" dirty="0"/>
              <a:t>उपभोक्ता समितिले कार्य सम्पन्न गरेपछि प्राविधिक जाँचपास र कार्यसम्पन्न प्रतिवदेन प्राप्त गरी नगर कार्यपालिकाका प्रतिनिधिको रोहवरमा सार्वजनिक परीक्षण गराउनु पर्नेछ । फरफारकका लागि उक्त सार्वजनिक परिक्षणको प्रतिवेदन समेत पेश गर्नुपर्नेछ । अन्तिम भुक्तानी दिंदा उक्त योजनाको फोटो र सो अनुसार निर्माण भएको हो भनी उपभोक्ता समितिको निर्णय तथा उपभोक्ता समितिका अध्यक्ष</a:t>
            </a:r>
            <a:r>
              <a:rPr lang="en-US" sz="2000" dirty="0"/>
              <a:t>, </a:t>
            </a:r>
            <a:r>
              <a:rPr lang="ne-NP" sz="2000" dirty="0"/>
              <a:t>सचिव र कोषाध्यक्षको दस्तखत गराई सम्बन्धित फाईलमा समावेश गर्नु पर्नेछ । </a:t>
            </a:r>
            <a:endParaRPr lang="en-US" sz="2000" dirty="0" smtClean="0"/>
          </a:p>
          <a:p>
            <a:pPr algn="just"/>
            <a:r>
              <a:rPr lang="ne-NP" sz="2000" dirty="0"/>
              <a:t>उपभोक्ता समिति मार्फत सञ्चालन भएका आयोजनाहरूको कार्यसम्पन्न भएपछि सम्वन्धित निकायले सोको रेखदेख मर्मत सम्भार गर्ने जिम्मेबारी समेत तोकी उपभोक्ता समितिलाई हस्तान्तरण  गर्नुपर्दछ । यसरी आयोजनाको हस्तान्तरण भएमा नगर कार्यपालिकाको सहमति लिई उपभोक्ता समितिले सेवा शुल्क लिन र सोको नियमित मर्मत सम्भार र सञ्चालनको व्यवस्था गर्न सक्नेछ । यसका लागि आवश्यकता अनुसार कार्यक्रम तथा आयोजना सञ्चालन कार्यविधि तयार गरी नगर कार्यपालिकाबाट स्वीकृत गरी लागू गर्न सकिनेछ । </a:t>
            </a:r>
            <a:endParaRPr lang="en-US" sz="2000" dirty="0"/>
          </a:p>
        </p:txBody>
      </p:sp>
    </p:spTree>
    <p:extLst>
      <p:ext uri="{BB962C8B-B14F-4D97-AF65-F5344CB8AC3E}">
        <p14:creationId xmlns:p14="http://schemas.microsoft.com/office/powerpoint/2010/main" val="970509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e-NP" dirty="0"/>
              <a:t>उपभोक्ता समितिको काम</a:t>
            </a:r>
            <a:r>
              <a:rPr lang="en-US" dirty="0"/>
              <a:t>, </a:t>
            </a:r>
            <a:r>
              <a:rPr lang="ne-NP" dirty="0"/>
              <a:t>कर्तव्य र अधिकार </a:t>
            </a:r>
            <a:endParaRPr lang="en-US" dirty="0"/>
          </a:p>
        </p:txBody>
      </p:sp>
      <p:sp>
        <p:nvSpPr>
          <p:cNvPr id="3" name="Content Placeholder 2"/>
          <p:cNvSpPr>
            <a:spLocks noGrp="1"/>
          </p:cNvSpPr>
          <p:nvPr>
            <p:ph idx="1"/>
          </p:nvPr>
        </p:nvSpPr>
        <p:spPr>
          <a:xfrm>
            <a:off x="1154954" y="2603499"/>
            <a:ext cx="10431800" cy="3849551"/>
          </a:xfrm>
        </p:spPr>
        <p:txBody>
          <a:bodyPr>
            <a:normAutofit fontScale="92500"/>
          </a:bodyPr>
          <a:lstStyle/>
          <a:p>
            <a:r>
              <a:rPr lang="ne-NP" sz="2000" dirty="0"/>
              <a:t>नगर कार्यपालिका आफैले संचालन गरेको वा उपभोक्ता समिति</a:t>
            </a:r>
            <a:r>
              <a:rPr lang="en-US" sz="2000" dirty="0"/>
              <a:t>, </a:t>
            </a:r>
            <a:r>
              <a:rPr lang="ne-NP" sz="2000" dirty="0"/>
              <a:t>गैर सरकारी संस्था लगायत अन्य सामाजिक संघसंस्था मार्फत सञ्चालन गरिने तालिम</a:t>
            </a:r>
            <a:r>
              <a:rPr lang="en-US" sz="2000" dirty="0"/>
              <a:t>, </a:t>
            </a:r>
            <a:r>
              <a:rPr lang="ne-NP" sz="2000" dirty="0"/>
              <a:t>गोष्ठि</a:t>
            </a:r>
            <a:r>
              <a:rPr lang="en-US" sz="2000" dirty="0"/>
              <a:t>, </a:t>
            </a:r>
            <a:r>
              <a:rPr lang="ne-NP" sz="2000" dirty="0"/>
              <a:t>सेमिनार</a:t>
            </a:r>
            <a:r>
              <a:rPr lang="en-US" sz="2000" dirty="0"/>
              <a:t>, </a:t>
            </a:r>
            <a:r>
              <a:rPr lang="ne-NP" sz="2000" dirty="0"/>
              <a:t>अभिमुखीकरण कार्यक्रम</a:t>
            </a:r>
            <a:r>
              <a:rPr lang="en-US" sz="2000" dirty="0"/>
              <a:t>, </a:t>
            </a:r>
            <a:r>
              <a:rPr lang="ne-NP" sz="2000" dirty="0"/>
              <a:t>कार्यशालाजस्ता कार्यक्रमहरूको भुक्तानी गर्दा उक्त कार्यक्रम सचांलन गर्ने विषयमा भएको निर्णय</a:t>
            </a:r>
            <a:r>
              <a:rPr lang="en-US" sz="2000" dirty="0"/>
              <a:t>, </a:t>
            </a:r>
            <a:r>
              <a:rPr lang="ne-NP" sz="2000" dirty="0"/>
              <a:t>कार्यक्रम संचालन भएको स्थान र कार्यक्रम अवधि</a:t>
            </a:r>
            <a:r>
              <a:rPr lang="en-US" sz="2000" dirty="0"/>
              <a:t>, </a:t>
            </a:r>
            <a:r>
              <a:rPr lang="ne-NP" sz="2000" dirty="0"/>
              <a:t>कार्यक्रमको उद्देश्य र अपेक्षित उपलब्धि</a:t>
            </a:r>
            <a:r>
              <a:rPr lang="en-US" sz="2000" dirty="0"/>
              <a:t>, </a:t>
            </a:r>
            <a:r>
              <a:rPr lang="ne-NP" sz="2000" dirty="0"/>
              <a:t>कार्यक्रमका सहभागीको उपस्थिति</a:t>
            </a:r>
            <a:r>
              <a:rPr lang="en-US" sz="2000" dirty="0"/>
              <a:t>, </a:t>
            </a:r>
            <a:r>
              <a:rPr lang="ne-NP" sz="2000" dirty="0"/>
              <a:t>कार्यक्रमको कार्यतालिका</a:t>
            </a:r>
            <a:r>
              <a:rPr lang="en-US" sz="2000" dirty="0"/>
              <a:t>, </a:t>
            </a:r>
            <a:r>
              <a:rPr lang="ne-NP" sz="2000" dirty="0"/>
              <a:t>कायत्र्र</a:t>
            </a:r>
            <a:r>
              <a:rPr lang="en-US" sz="2000" dirty="0"/>
              <a:t>m</a:t>
            </a:r>
            <a:r>
              <a:rPr lang="ne-NP" sz="2000" dirty="0"/>
              <a:t>ममा प्रस्तुत भएको कार्यपत्रको प्रतिलिपी</a:t>
            </a:r>
            <a:r>
              <a:rPr lang="en-US" sz="2000" dirty="0"/>
              <a:t>, </a:t>
            </a:r>
            <a:r>
              <a:rPr lang="ne-NP" sz="2000" dirty="0"/>
              <a:t>कार्यक्रम संचालन गर्दाको अवस्थाका तस्वीरहरू सहित आर्थिक प्रशासन नियम बमोजिमका अन्य बील भर्पाइ र कागजात संलग्न गरी कार्यसम्पन्न प्रतिवेदनका आधारमा गर्नुपर्नेछ । </a:t>
            </a:r>
            <a:endParaRPr lang="en-US" sz="2000" dirty="0" smtClean="0"/>
          </a:p>
          <a:p>
            <a:r>
              <a:rPr lang="ne-NP" sz="2000" dirty="0"/>
              <a:t>उपभोक्ता समितिले आयोजनाहरू संचालन गर्दा तोकिए बमोजिमको गुणस्तर कायम गर्ने गराउने दायित्व र जिम्मेबारी सम्बन्धित प्राविधिक कर्मचारी</a:t>
            </a:r>
            <a:r>
              <a:rPr lang="en-US" sz="2000" dirty="0"/>
              <a:t>, </a:t>
            </a:r>
            <a:r>
              <a:rPr lang="ne-NP" sz="2000" dirty="0"/>
              <a:t>अन्य कर्मचारी</a:t>
            </a:r>
            <a:r>
              <a:rPr lang="en-US" sz="2000" dirty="0"/>
              <a:t>, </a:t>
            </a:r>
            <a:r>
              <a:rPr lang="ne-NP" sz="2000" dirty="0"/>
              <a:t>उपभोक्ता समिति र अनुगमन तथा सहजीकरण समितिको हुनेछ । </a:t>
            </a:r>
            <a:endParaRPr lang="en-US" sz="2000" dirty="0" smtClean="0"/>
          </a:p>
          <a:p>
            <a:r>
              <a:rPr lang="ne-NP" sz="2000" dirty="0"/>
              <a:t>अनुकरणीय कार्य गर्ने उपभोक्ता समिति</a:t>
            </a:r>
            <a:r>
              <a:rPr lang="en-US" sz="2000" dirty="0"/>
              <a:t>, </a:t>
            </a:r>
            <a:r>
              <a:rPr lang="ne-NP" sz="2000" dirty="0"/>
              <a:t>प्राविधिक कमर्चारी र सम्बन्धित कर्मचारीलाई नगर कार्यपालिकाको निर्णय बमोजिम वार्षिक रूपमा पुरस्कार प्रदान गर्न सकिनेछ ।  </a:t>
            </a:r>
            <a:endParaRPr lang="en-US" sz="2000" dirty="0"/>
          </a:p>
          <a:p>
            <a:endParaRPr lang="en-US" dirty="0"/>
          </a:p>
        </p:txBody>
      </p:sp>
    </p:spTree>
    <p:extLst>
      <p:ext uri="{BB962C8B-B14F-4D97-AF65-F5344CB8AC3E}">
        <p14:creationId xmlns:p14="http://schemas.microsoft.com/office/powerpoint/2010/main" val="743032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ne-NP" sz="4000" dirty="0" smtClean="0"/>
              <a:t>धन्यवाद</a:t>
            </a:r>
            <a:endParaRPr lang="en-US" sz="4000" dirty="0"/>
          </a:p>
        </p:txBody>
      </p:sp>
    </p:spTree>
    <p:extLst>
      <p:ext uri="{BB962C8B-B14F-4D97-AF65-F5344CB8AC3E}">
        <p14:creationId xmlns:p14="http://schemas.microsoft.com/office/powerpoint/2010/main" val="2509482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e-NP" dirty="0"/>
              <a:t>उपभोक्ता </a:t>
            </a:r>
            <a:r>
              <a:rPr lang="ne-NP" dirty="0" smtClean="0"/>
              <a:t>समिति</a:t>
            </a:r>
            <a:endParaRPr lang="en-US" dirty="0"/>
          </a:p>
        </p:txBody>
      </p:sp>
      <p:sp>
        <p:nvSpPr>
          <p:cNvPr id="3" name="Content Placeholder 2"/>
          <p:cNvSpPr>
            <a:spLocks noGrp="1"/>
          </p:cNvSpPr>
          <p:nvPr>
            <p:ph idx="1"/>
          </p:nvPr>
        </p:nvSpPr>
        <p:spPr>
          <a:xfrm>
            <a:off x="1154954" y="2603500"/>
            <a:ext cx="10457926" cy="3797300"/>
          </a:xfrm>
        </p:spPr>
        <p:txBody>
          <a:bodyPr/>
          <a:lstStyle/>
          <a:p>
            <a:pPr algn="just"/>
            <a:r>
              <a:rPr lang="ne-NP" sz="2000" dirty="0"/>
              <a:t>“उपभोक्ता समिति” भन्नाले आयोजनाबाट प्रत्यक्ष लाभ पाउने व्यक्तिहरूको समूहले कुनै आयोजना निर्माण</a:t>
            </a:r>
            <a:r>
              <a:rPr lang="en-US" sz="2000" dirty="0"/>
              <a:t>, </a:t>
            </a:r>
            <a:r>
              <a:rPr lang="ne-NP" sz="2000" dirty="0"/>
              <a:t>सञ्चालन</a:t>
            </a:r>
            <a:r>
              <a:rPr lang="en-US" sz="2000" dirty="0"/>
              <a:t>, </a:t>
            </a:r>
            <a:r>
              <a:rPr lang="ne-NP" sz="2000" dirty="0"/>
              <a:t>व्यवस्थापन र ममर्त सम्भार गर्नको लागि आफूहरू मध्येबाट निश्चित प्रक्रिया बमोजिम गठन गरेको समिति सम्झनु पछ र सो शब्दले लाभग्राही समूह समेतलाई जनाउँछ । </a:t>
            </a:r>
            <a:endParaRPr lang="en-US" sz="2000" dirty="0" smtClean="0"/>
          </a:p>
          <a:p>
            <a:pPr algn="just"/>
            <a:r>
              <a:rPr lang="ne-NP" sz="2000" dirty="0"/>
              <a:t>ऐन नियमावली बमोजिम गर्नुपर्नेछ । </a:t>
            </a:r>
            <a:endParaRPr lang="en-US" sz="2000" dirty="0"/>
          </a:p>
          <a:p>
            <a:pPr algn="just"/>
            <a:r>
              <a:rPr lang="ne-NP" sz="2000" dirty="0"/>
              <a:t>उपभोक्ता समिति सम्बन्धी व्यवस्था ः उपभोक्ता समितिको गठन</a:t>
            </a:r>
            <a:r>
              <a:rPr lang="en-US" sz="2000" dirty="0"/>
              <a:t>, </a:t>
            </a:r>
            <a:r>
              <a:rPr lang="ne-NP" sz="2000" dirty="0"/>
              <a:t>सञ्चालन</a:t>
            </a:r>
            <a:r>
              <a:rPr lang="en-US" sz="2000" dirty="0"/>
              <a:t>, </a:t>
            </a:r>
            <a:r>
              <a:rPr lang="ne-NP" sz="2000" dirty="0"/>
              <a:t>व्यवस्थापन एवम् कार्यक्रम कार्यान्वयन गर्दा देहाय बमोजिमका प्रावधानहरू पालना गरिनेछ ः– </a:t>
            </a:r>
            <a:endParaRPr lang="en-US" sz="2000" dirty="0" smtClean="0"/>
          </a:p>
          <a:p>
            <a:pPr algn="just"/>
            <a:r>
              <a:rPr lang="ne-NP" sz="2000" dirty="0"/>
              <a:t>उपभोक्ता समितिबाट आयोजना कार्यान्वयन र सञ्चालन गर्दा आयोजनाबाट प्रत्यक्ष लाभान्वित हुने घरपरिवारको पहिचान गरी त्यस्ता घरपरिवारको आम भेलाबाट सम्बन्धित आयोजनास्थलमा नै सातदेखि एघार सदस्यीय उपभोक्ता समिति गठन गर्नुपर्नेछ । उपभोक्ता समितिका सदस्यहरूले आफ्नो नागरिकताको प्रमाणपत्रको प्रतिलिपि पेश गर्नुपर्नेछ । </a:t>
            </a:r>
            <a:endParaRPr lang="en-US" sz="2000" dirty="0"/>
          </a:p>
          <a:p>
            <a:endParaRPr lang="en-US" dirty="0"/>
          </a:p>
        </p:txBody>
      </p:sp>
    </p:spTree>
    <p:extLst>
      <p:ext uri="{BB962C8B-B14F-4D97-AF65-F5344CB8AC3E}">
        <p14:creationId xmlns:p14="http://schemas.microsoft.com/office/powerpoint/2010/main" val="3588147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e-NP" dirty="0"/>
              <a:t>उपभोक्ता </a:t>
            </a:r>
            <a:r>
              <a:rPr lang="ne-NP" dirty="0" smtClean="0"/>
              <a:t>समितिको गठन प्रक्रिया</a:t>
            </a:r>
            <a:endParaRPr lang="en-US" dirty="0"/>
          </a:p>
        </p:txBody>
      </p:sp>
      <p:sp>
        <p:nvSpPr>
          <p:cNvPr id="3" name="Content Placeholder 2"/>
          <p:cNvSpPr>
            <a:spLocks noGrp="1"/>
          </p:cNvSpPr>
          <p:nvPr>
            <p:ph idx="1"/>
          </p:nvPr>
        </p:nvSpPr>
        <p:spPr>
          <a:xfrm>
            <a:off x="959012" y="2185489"/>
            <a:ext cx="10797560" cy="4097746"/>
          </a:xfrm>
        </p:spPr>
        <p:txBody>
          <a:bodyPr>
            <a:normAutofit lnSpcReduction="10000"/>
          </a:bodyPr>
          <a:lstStyle/>
          <a:p>
            <a:pPr algn="just"/>
            <a:r>
              <a:rPr lang="ne-NP" sz="2000" dirty="0"/>
              <a:t>नगरपालिकाका बहालवाला पदाधिकारी</a:t>
            </a:r>
            <a:r>
              <a:rPr lang="en-US" sz="2000" dirty="0"/>
              <a:t>, </a:t>
            </a:r>
            <a:r>
              <a:rPr lang="ne-NP" sz="2000" dirty="0"/>
              <a:t>राजनीतिक दलको प्रतिनिधिको रूपमा नगरपालिकाको कुनै पनि पदमा आसिन व्यक्ति</a:t>
            </a:r>
            <a:r>
              <a:rPr lang="en-US" sz="2000" dirty="0"/>
              <a:t>, </a:t>
            </a:r>
            <a:r>
              <a:rPr lang="ne-NP" sz="2000" dirty="0"/>
              <a:t>बहालबाला सरकारी कर्मचारी</a:t>
            </a:r>
            <a:r>
              <a:rPr lang="en-US" sz="2000" dirty="0"/>
              <a:t>, </a:t>
            </a:r>
            <a:r>
              <a:rPr lang="ne-NP" sz="2000" dirty="0"/>
              <a:t>शिक्षक</a:t>
            </a:r>
            <a:r>
              <a:rPr lang="en-US" sz="2000" dirty="0"/>
              <a:t>, </a:t>
            </a:r>
            <a:r>
              <a:rPr lang="ne-NP" sz="2000" dirty="0"/>
              <a:t>निर्माण व्यवसायी</a:t>
            </a:r>
            <a:r>
              <a:rPr lang="en-US" sz="2000" dirty="0"/>
              <a:t>, </a:t>
            </a:r>
            <a:r>
              <a:rPr lang="ne-NP" sz="2000" dirty="0"/>
              <a:t>सरकारी पेश्की वा बेरूजु फछ्र्यौट नगरेका व्यक्तिहरू</a:t>
            </a:r>
            <a:r>
              <a:rPr lang="en-US" sz="2000" dirty="0"/>
              <a:t>, </a:t>
            </a:r>
            <a:r>
              <a:rPr lang="ne-NP" sz="2000" dirty="0"/>
              <a:t>नैतिक पतन देखिने फौजदारी अभियोगमा सजाय पाई उक्त सजाय भुक्तान गरेको तीन वर्ष ननाघेको व्यक्ति</a:t>
            </a:r>
            <a:r>
              <a:rPr lang="en-US" sz="2000" dirty="0"/>
              <a:t>, </a:t>
            </a:r>
            <a:r>
              <a:rPr lang="ne-NP" sz="2000" dirty="0"/>
              <a:t>सावर्जनिक सम्पति हिनामिना गरेका व्यक्ति उपभोक्ता समितिका सदस्य हुन पाउने छैनन् ।  </a:t>
            </a:r>
            <a:endParaRPr lang="en-US" sz="2000" dirty="0"/>
          </a:p>
          <a:p>
            <a:pPr algn="just"/>
            <a:r>
              <a:rPr lang="ne-NP" sz="2000" dirty="0"/>
              <a:t>उपभोक्ता समितिका सदस्यहरूमा कम्तीमा चालिस प्रतिशत महिला हुनुपर्नेछ । समितिको अध्यक्ष</a:t>
            </a:r>
            <a:r>
              <a:rPr lang="en-US" sz="2000" dirty="0"/>
              <a:t>, </a:t>
            </a:r>
            <a:r>
              <a:rPr lang="ne-NP" sz="2000" dirty="0"/>
              <a:t>सचिव र कोषाध्यक्षमध्ये कम्तीमा एकजना महिला पदाधिकारी हनुुपर्नेछ । उपभोक्ता समिति गठन गर्दा समावेशी हुनका साथै उपभोक्ता समितिमा आवद्ध व्यक्तिहरू सामान्यतया साक्षर हुनुपर्नेछ । </a:t>
            </a:r>
            <a:endParaRPr lang="en-US" sz="2000" dirty="0" smtClean="0"/>
          </a:p>
          <a:p>
            <a:pPr algn="just"/>
            <a:r>
              <a:rPr lang="ne-NP" sz="2000" dirty="0"/>
              <a:t>एउटै समयमा एक व्यक्ति एकभन्दा बढी उपभोक्ता समितिको सदस्य हुन पाउने छैन साथै एकासगोलका परिवारबाट एकजनाभन्दा बढी व्यक्ति समितिको सदस्य हुन पाइने छैन । </a:t>
            </a:r>
            <a:endParaRPr lang="en-US" sz="2000" dirty="0" smtClean="0"/>
          </a:p>
          <a:p>
            <a:pPr algn="just"/>
            <a:r>
              <a:rPr lang="ne-NP" sz="2000" dirty="0"/>
              <a:t>उपभोक्ता समिति गठन गर्दा नगरपालिकाले तोकेको कमर्चारी वा सामाजिक परिचालकको रोहबरमा गर्नुपर्नेछ । यसरी खटिने कर्मचारी वा सामाजिक परिचालकले उपभोक्ता समिति गठन गरे पछि सो सम्बन्धी प्रतिवेदन सम्बन्धित नगरपालिकामा पेश गर्नुपर्नेछ । </a:t>
            </a:r>
            <a:endParaRPr lang="en-US" sz="2000" dirty="0" smtClean="0"/>
          </a:p>
          <a:p>
            <a:pPr algn="just"/>
            <a:endParaRPr lang="en-US" dirty="0"/>
          </a:p>
        </p:txBody>
      </p:sp>
    </p:spTree>
    <p:extLst>
      <p:ext uri="{BB962C8B-B14F-4D97-AF65-F5344CB8AC3E}">
        <p14:creationId xmlns:p14="http://schemas.microsoft.com/office/powerpoint/2010/main" val="509730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e-NP" dirty="0"/>
              <a:t>उपभोक्ता समितिको गठन प्रक्रिया</a:t>
            </a:r>
            <a:endParaRPr lang="en-US" dirty="0"/>
          </a:p>
        </p:txBody>
      </p:sp>
      <p:sp>
        <p:nvSpPr>
          <p:cNvPr id="3" name="Content Placeholder 2"/>
          <p:cNvSpPr>
            <a:spLocks noGrp="1"/>
          </p:cNvSpPr>
          <p:nvPr>
            <p:ph idx="1"/>
          </p:nvPr>
        </p:nvSpPr>
        <p:spPr>
          <a:xfrm>
            <a:off x="1154954" y="2603499"/>
            <a:ext cx="10640806" cy="3418477"/>
          </a:xfrm>
        </p:spPr>
        <p:txBody>
          <a:bodyPr>
            <a:normAutofit fontScale="92500" lnSpcReduction="10000"/>
          </a:bodyPr>
          <a:lstStyle/>
          <a:p>
            <a:pPr algn="just"/>
            <a:r>
              <a:rPr lang="ne-NP" sz="2000" dirty="0"/>
              <a:t>प्रचलित ऐन</a:t>
            </a:r>
            <a:r>
              <a:rPr lang="en-US" sz="2000" dirty="0"/>
              <a:t>, </a:t>
            </a:r>
            <a:r>
              <a:rPr lang="ne-NP" sz="2000" dirty="0"/>
              <a:t>नियम</a:t>
            </a:r>
            <a:r>
              <a:rPr lang="en-US" sz="2000" dirty="0"/>
              <a:t>, </a:t>
            </a:r>
            <a:r>
              <a:rPr lang="ne-NP" sz="2000" dirty="0"/>
              <a:t>प्रक्रिया र मापदण्ड विपरित उपभोक्ता समिति वा अनगुमन समिति गठन गरेको वा सिफारिश गरेको पाइएमा यसरी गठन वा सिफारिश गर्ने कमर्चारी</a:t>
            </a:r>
            <a:r>
              <a:rPr lang="en-US" sz="2000" dirty="0"/>
              <a:t>, </a:t>
            </a:r>
            <a:r>
              <a:rPr lang="ne-NP" sz="2000" dirty="0"/>
              <a:t>सामाजिक परिचालक</a:t>
            </a:r>
            <a:r>
              <a:rPr lang="en-US" sz="2000" dirty="0"/>
              <a:t>, </a:t>
            </a:r>
            <a:r>
              <a:rPr lang="ne-NP" sz="2000" dirty="0"/>
              <a:t>व्यक्ति वा संस्थालाई समेत कारवाही हुनेछ । </a:t>
            </a:r>
            <a:endParaRPr lang="en-US" sz="2000" dirty="0" smtClean="0"/>
          </a:p>
          <a:p>
            <a:pPr algn="just"/>
            <a:r>
              <a:rPr lang="ne-NP" sz="2000" dirty="0"/>
              <a:t>उपभोक्ता समितिको गठन सर्वसम्मत तरिकाले गर्नुपर्नेछ । सर्वसम्मत हनु नसकेको अवस्थामा तोकेको विधि अनुसार खटिएका कर्मचारी वा सामाजिक परिचालकले उपभोक्ता समिति गठन गरी सोको जानकारी सम्बन्धित नगरपालिकालाई गराउनु पर्नेछ । </a:t>
            </a:r>
            <a:endParaRPr lang="en-US" sz="2000" dirty="0" smtClean="0"/>
          </a:p>
          <a:p>
            <a:pPr algn="just"/>
            <a:r>
              <a:rPr lang="ne-NP" sz="2000" dirty="0"/>
              <a:t>नगरपालिकाबाट कार्यक्रम वा आयोजना स्वीकृत भएपछि उपभोक्ता समिति मार्फत सञ्चालन गरिने कार्यक्रम वा आयोजनाको हकमा बढीमा पन्ध्र दिन भित्र उपभोक्ता समिति गठन गरी सम्झौताका लागि सम्पर्क राख्न सम्बन्धित लाभग्राही समूहलाई जानकारी दिनुपर्नेछ । तोकिएको समयभित्र उपभोक्ता समिति गठन भई आउन नसकेमा सम्बन्धित नगरपालिकाले सहजीकरण गर्नेछ । उपभोक्ता समिति गठन हुन नसकेमा अन्य बैकल्पिक माध्यमबाट आयोजना सञ्चालन गर्न सकिनेछ ।  </a:t>
            </a:r>
            <a:endParaRPr lang="en-US" sz="2000" dirty="0"/>
          </a:p>
          <a:p>
            <a:endParaRPr lang="en-US" dirty="0"/>
          </a:p>
        </p:txBody>
      </p:sp>
    </p:spTree>
    <p:extLst>
      <p:ext uri="{BB962C8B-B14F-4D97-AF65-F5344CB8AC3E}">
        <p14:creationId xmlns:p14="http://schemas.microsoft.com/office/powerpoint/2010/main" val="2008456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e-NP" dirty="0"/>
              <a:t>उपभोक्ता </a:t>
            </a:r>
            <a:r>
              <a:rPr lang="ne-NP" dirty="0" smtClean="0"/>
              <a:t>समितिको कार्यबिधि </a:t>
            </a:r>
            <a:endParaRPr lang="en-US" dirty="0"/>
          </a:p>
        </p:txBody>
      </p:sp>
      <p:sp>
        <p:nvSpPr>
          <p:cNvPr id="3" name="Content Placeholder 2"/>
          <p:cNvSpPr>
            <a:spLocks noGrp="1"/>
          </p:cNvSpPr>
          <p:nvPr>
            <p:ph idx="1"/>
          </p:nvPr>
        </p:nvSpPr>
        <p:spPr>
          <a:xfrm>
            <a:off x="1154954" y="2329179"/>
            <a:ext cx="10575492" cy="3836489"/>
          </a:xfrm>
        </p:spPr>
        <p:txBody>
          <a:bodyPr>
            <a:normAutofit fontScale="92500" lnSpcReduction="10000"/>
          </a:bodyPr>
          <a:lstStyle/>
          <a:p>
            <a:pPr algn="just"/>
            <a:r>
              <a:rPr lang="ne-NP" sz="2000" dirty="0"/>
              <a:t>नगरपालिकाले आयोजना</a:t>
            </a:r>
            <a:r>
              <a:rPr lang="en-US" sz="2000" dirty="0"/>
              <a:t>÷</a:t>
            </a:r>
            <a:r>
              <a:rPr lang="ne-NP" sz="2000" dirty="0"/>
              <a:t>कार्यक्रम छनाटै गर्दा उपभोक्ता समितिको तर्प</a:t>
            </a:r>
            <a:r>
              <a:rPr lang="en-US" sz="2000" dirty="0"/>
              <a:t>m</a:t>
            </a:r>
            <a:r>
              <a:rPr lang="ne-NP" sz="2000" dirty="0"/>
              <a:t>बाट नगद लागत सहभागिता जुट्ने आयोजनालाई प्राथमिकता दिइनेछ । यसरी नगद सहभागिता तोकिएको अवस्थामा उपभोक्ता समितिको तर्फबाट व्यहोनुपर्ने सहभागिता बापतको रकम नगरपालिकाको खातामा दाखिला गरी सोको भौचर प्राप्त भएपछि मात्र उपभोक्ता समितिसंग योजना सम्झौता गर्नुपर्नेछ । नगद लागत सहभागिता नजुट्ने गरी आयोजना स्वीकृत भएको अवस्थामा नगरपालिकाले योजना सम्झौता गरीे निर्धारण गरे बमोजिम जनसहभागिता बराबरको काम गरेको  प्राविधिक मूल्याङ्कन सहितको प्रतिवेदन प्राप्त भएपछि कार्यप्रगतिको आधारमा आयोजनाको लागि नगरपालिकाले उपलब्ध गराउने रकमबाट भुक्तानी गर्नुपर्नेछ । लागत सहभागिताको व्यवस्था नभएको कुनैपनि योजना उपभोक्ता समिति मार्फत संचालन गर्न पाइने छैन । </a:t>
            </a:r>
            <a:endParaRPr lang="en-US" sz="2000" dirty="0" smtClean="0"/>
          </a:p>
          <a:p>
            <a:pPr algn="just"/>
            <a:r>
              <a:rPr lang="ne-NP" sz="2000" dirty="0"/>
              <a:t>यस बमोजिम कार्यक्रम स्वीकृत नभई विगत वर्षमा वा यसै आर्थिक वर्षमा पनि सम्झौता हुनुपूर्व कार्य सम्पन्न गरिएका भनी भुक्तानी माग गरिएको कार्यक्रम वा आयोजनाहरूमा र आ.व.को अन्त्यमा काम भैसकेको देखाई पछि काम गर्ने गरी कुनै पनि हालतमा उपभोक्ता समितिलाई रकम भुक्तानी दिन पाइने छैन । उपभोक्ता समितिले स्वीकृत कार्यक्रम बमोजिम गरेको कामको मात्र भुक्तानी दिइनेछ ।</a:t>
            </a:r>
            <a:endParaRPr lang="en-US" sz="2000" dirty="0"/>
          </a:p>
          <a:p>
            <a:pPr algn="just"/>
            <a:endParaRPr lang="en-US" dirty="0"/>
          </a:p>
        </p:txBody>
      </p:sp>
    </p:spTree>
    <p:extLst>
      <p:ext uri="{BB962C8B-B14F-4D97-AF65-F5344CB8AC3E}">
        <p14:creationId xmlns:p14="http://schemas.microsoft.com/office/powerpoint/2010/main" val="133530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e-NP" dirty="0"/>
              <a:t>उपभोक्ता </a:t>
            </a:r>
            <a:r>
              <a:rPr lang="ne-NP" dirty="0" smtClean="0"/>
              <a:t>समितिको </a:t>
            </a:r>
            <a:r>
              <a:rPr lang="ne-NP" dirty="0"/>
              <a:t>काम</a:t>
            </a:r>
            <a:r>
              <a:rPr lang="en-US" dirty="0"/>
              <a:t>, </a:t>
            </a:r>
            <a:r>
              <a:rPr lang="ne-NP" dirty="0"/>
              <a:t>कर्तव्य र अधिकार </a:t>
            </a:r>
            <a:endParaRPr lang="en-US" dirty="0"/>
          </a:p>
        </p:txBody>
      </p:sp>
      <p:sp>
        <p:nvSpPr>
          <p:cNvPr id="3" name="Content Placeholder 2"/>
          <p:cNvSpPr>
            <a:spLocks noGrp="1"/>
          </p:cNvSpPr>
          <p:nvPr>
            <p:ph idx="1"/>
          </p:nvPr>
        </p:nvSpPr>
        <p:spPr>
          <a:xfrm>
            <a:off x="1154954" y="2603499"/>
            <a:ext cx="9987663" cy="4019369"/>
          </a:xfrm>
        </p:spPr>
        <p:txBody>
          <a:bodyPr>
            <a:noAutofit/>
          </a:bodyPr>
          <a:lstStyle/>
          <a:p>
            <a:pPr algn="just"/>
            <a:r>
              <a:rPr lang="ne-NP" sz="2000" dirty="0"/>
              <a:t>तोकिएका काम भन्दा बढी गर्ने वा काम नै नगरी वा वास्तविक कामभन्दा बढी काम गरेको देखाई अथवा कुनै आइटमको सट्टा अर्को आइटमको कार्य पूरा गरेको देखाई लागत अनुमानभन्दा बढी रकम माग्ने उपभोक्ता समितिलाई उक्त रकम भक्तुानी नदिई कालो सूचीमा राखी कारवाही गर्नुको अतिरिक्त सम्बन्धित प्राविधिकलाई समेत कारवाही गरिनेछ । </a:t>
            </a:r>
            <a:endParaRPr lang="en-US" sz="2000" dirty="0" smtClean="0"/>
          </a:p>
          <a:p>
            <a:pPr algn="just"/>
            <a:r>
              <a:rPr lang="ne-NP" sz="2000" dirty="0"/>
              <a:t>	उपभोक्ता समितिको काम</a:t>
            </a:r>
            <a:r>
              <a:rPr lang="en-US" sz="2000" dirty="0"/>
              <a:t>, </a:t>
            </a:r>
            <a:r>
              <a:rPr lang="ne-NP" sz="2000" dirty="0"/>
              <a:t>कर्तव्य र अधिकार लगायत आयोजना लागत</a:t>
            </a:r>
            <a:r>
              <a:rPr lang="en-US" sz="2000" dirty="0"/>
              <a:t>, </a:t>
            </a:r>
            <a:r>
              <a:rPr lang="ne-NP" sz="2000" dirty="0"/>
              <a:t>निर्माण सामग्रीको परिमाण</a:t>
            </a:r>
            <a:r>
              <a:rPr lang="en-US" sz="2000" dirty="0"/>
              <a:t>, </a:t>
            </a:r>
            <a:r>
              <a:rPr lang="ne-NP" sz="2000" dirty="0"/>
              <a:t>आयोजनाको गुणस्तर</a:t>
            </a:r>
            <a:r>
              <a:rPr lang="en-US" sz="2000" dirty="0"/>
              <a:t>, </a:t>
            </a:r>
            <a:r>
              <a:rPr lang="ne-NP" sz="2000" dirty="0"/>
              <a:t>राख्नुपर्ने खाता</a:t>
            </a:r>
            <a:r>
              <a:rPr lang="en-US" sz="2000" dirty="0"/>
              <a:t>, </a:t>
            </a:r>
            <a:r>
              <a:rPr lang="ne-NP" sz="2000" dirty="0"/>
              <a:t>किस्ता निकासा तथा भुक्तानी प्रक्रिया</a:t>
            </a:r>
            <a:r>
              <a:rPr lang="en-US" sz="2000" dirty="0"/>
              <a:t>, </a:t>
            </a:r>
            <a:r>
              <a:rPr lang="ne-NP" sz="2000" dirty="0"/>
              <a:t>पारदर्शिता</a:t>
            </a:r>
            <a:r>
              <a:rPr lang="en-US" sz="2000" dirty="0"/>
              <a:t>, </a:t>
            </a:r>
            <a:r>
              <a:rPr lang="ne-NP" sz="2000" dirty="0"/>
              <a:t>अनुगमनसम्बन्धी व्यवस्थाका बारेमा कार्यक्रम वा आयोजना सम्झौता हुन पुूर्व एक वा सोभन्दा बढी उपभोक्ता समितिहरूका अध्यक्ष</a:t>
            </a:r>
            <a:r>
              <a:rPr lang="en-US" sz="2000" dirty="0"/>
              <a:t>, </a:t>
            </a:r>
            <a:r>
              <a:rPr lang="ne-NP" sz="2000" dirty="0"/>
              <a:t>सचिव र कोषाध्यक्षलाई सामुहिक रूपमा अनुशिक्षण कार्यक्रम सञ्चालन गरिनेछ । </a:t>
            </a:r>
            <a:endParaRPr lang="en-US" sz="2000" dirty="0" smtClean="0"/>
          </a:p>
          <a:p>
            <a:pPr algn="just"/>
            <a:r>
              <a:rPr lang="ne-NP" sz="2000" dirty="0"/>
              <a:t>उपभोक्ता समितिको खाता अध्यक्ष</a:t>
            </a:r>
            <a:r>
              <a:rPr lang="en-US" sz="2000" dirty="0"/>
              <a:t>, </a:t>
            </a:r>
            <a:r>
              <a:rPr lang="ne-NP" sz="2000" dirty="0"/>
              <a:t>सचिव र कोषाध्यक्षको संयुक्त दस्तखतबाट सञ्चालन हुनेछ । खाता सचांलकहरूको तीनपुस्ते खुलाई आयोजना खाता र नगर कार्यपालिकामा अभिलेख राख्नुपर्नेछ । उपभोक्ता समितिको गठन र यसको बैठकका निर्णयहरूको अभिलेख उपभोक्ता समितिको सचिबले राख्नुपर्नेछ । </a:t>
            </a:r>
            <a:endParaRPr lang="en-US" sz="2000" dirty="0"/>
          </a:p>
        </p:txBody>
      </p:sp>
    </p:spTree>
    <p:extLst>
      <p:ext uri="{BB962C8B-B14F-4D97-AF65-F5344CB8AC3E}">
        <p14:creationId xmlns:p14="http://schemas.microsoft.com/office/powerpoint/2010/main" val="2979500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e-NP" dirty="0"/>
              <a:t>उपभोक्ता समितिको काम</a:t>
            </a:r>
            <a:r>
              <a:rPr lang="en-US" dirty="0"/>
              <a:t>, </a:t>
            </a:r>
            <a:r>
              <a:rPr lang="ne-NP" dirty="0"/>
              <a:t>कर्तव्य र अधिकार </a:t>
            </a:r>
            <a:endParaRPr lang="en-US" dirty="0"/>
          </a:p>
        </p:txBody>
      </p:sp>
      <p:sp>
        <p:nvSpPr>
          <p:cNvPr id="3" name="Content Placeholder 2"/>
          <p:cNvSpPr>
            <a:spLocks noGrp="1"/>
          </p:cNvSpPr>
          <p:nvPr>
            <p:ph idx="1"/>
          </p:nvPr>
        </p:nvSpPr>
        <p:spPr>
          <a:xfrm>
            <a:off x="1154954" y="2603500"/>
            <a:ext cx="10536303" cy="3416300"/>
          </a:xfrm>
        </p:spPr>
        <p:txBody>
          <a:bodyPr>
            <a:normAutofit lnSpcReduction="10000"/>
          </a:bodyPr>
          <a:lstStyle/>
          <a:p>
            <a:pPr algn="just"/>
            <a:r>
              <a:rPr lang="ne-NP" sz="2000" dirty="0"/>
              <a:t>उपभोक्ता समितिले आफूले प्रत्येक किस्तामा गरेको खर्चको सूचना अनुसुची–११ बमोजिम सार्वजनिक गर्नुको साथै सम्बन्धित उपभोक्ता र नगर कार्यपालिकालाई जानकारी गराउनु पर्नेछ । नगर कर्यपालिकाबाट कुनै पनि समयमा उपभोक्ता समिति तथा आयोजना कार्यान्वयन गर्ने निकाय वा संघ संस्थाको आर्थिक कारोवारको बारेमा जाँचबुझ वा निरीक्षण गर्न सकिनेछ । </a:t>
            </a:r>
            <a:endParaRPr lang="en-US" sz="2000" dirty="0" smtClean="0"/>
          </a:p>
          <a:p>
            <a:pPr algn="just"/>
            <a:r>
              <a:rPr lang="ne-NP" sz="2000" dirty="0"/>
              <a:t>उपभोक्ता समिति</a:t>
            </a:r>
            <a:r>
              <a:rPr lang="en-US" sz="2000" dirty="0"/>
              <a:t>, </a:t>
            </a:r>
            <a:r>
              <a:rPr lang="ne-NP" sz="2000" dirty="0"/>
              <a:t>गैर सरकारी संस्था वा सामुदायिक संस्थाले आफ्नो खाताबाट पच्चिस हजारभन्दा माथिको आर्थिक कारोबार गर्दा वा भुक्तानी दिँदा बैंक वा वित्तीय संस्थामार्फत  गर्नुपर्नेछ ।</a:t>
            </a:r>
            <a:endParaRPr lang="en-US" sz="2000" dirty="0"/>
          </a:p>
          <a:p>
            <a:pPr algn="just"/>
            <a:r>
              <a:rPr lang="ne-NP" sz="2000" dirty="0"/>
              <a:t>सामाजिक परिचालनका माध्यमबाट गठन भएका समूह</a:t>
            </a:r>
            <a:r>
              <a:rPr lang="en-US" sz="2000" dirty="0"/>
              <a:t>, </a:t>
            </a:r>
            <a:r>
              <a:rPr lang="ne-NP" sz="2000" dirty="0"/>
              <a:t>सामुदायिक संस्था (जस्तै सामुदायिक वन</a:t>
            </a:r>
            <a:r>
              <a:rPr lang="en-US" sz="2000" dirty="0"/>
              <a:t>, </a:t>
            </a:r>
            <a:r>
              <a:rPr lang="ne-NP" sz="2000" dirty="0"/>
              <a:t>सामुदायिक स्तरका सहकारी संस्थाहरू</a:t>
            </a:r>
            <a:r>
              <a:rPr lang="en-US" sz="2000" dirty="0"/>
              <a:t>, </a:t>
            </a:r>
            <a:r>
              <a:rPr lang="ne-NP" sz="2000" dirty="0"/>
              <a:t>टोल विकास संस्था</a:t>
            </a:r>
            <a:r>
              <a:rPr lang="en-US" sz="2000" dirty="0"/>
              <a:t>, </a:t>
            </a:r>
            <a:r>
              <a:rPr lang="ne-NP" sz="2000" dirty="0"/>
              <a:t>आमा समूह</a:t>
            </a:r>
            <a:r>
              <a:rPr lang="en-US" sz="2000" dirty="0"/>
              <a:t>, </a:t>
            </a:r>
            <a:r>
              <a:rPr lang="ne-NP" sz="2000" dirty="0"/>
              <a:t>कृषि समूह</a:t>
            </a:r>
            <a:r>
              <a:rPr lang="en-US" sz="2000" dirty="0"/>
              <a:t>, </a:t>
            </a:r>
            <a:r>
              <a:rPr lang="ne-NP" sz="2000" dirty="0"/>
              <a:t>सामुदायिक संगठन आदि) कार्यक्रम वा आयोजना सञ्चालन गर्न इच्छुक भएमा छुट्टै उपभोक्ता समिति गठन नगरी सञ्चालन गर्न सकिने भएमा त्यस्ता समूह मार्फत कार्यक्रम सञ्चालन गर्न सकिनेछ । </a:t>
            </a:r>
            <a:endParaRPr lang="en-US" sz="2000" dirty="0"/>
          </a:p>
          <a:p>
            <a:endParaRPr lang="en-US" dirty="0"/>
          </a:p>
        </p:txBody>
      </p:sp>
    </p:spTree>
    <p:extLst>
      <p:ext uri="{BB962C8B-B14F-4D97-AF65-F5344CB8AC3E}">
        <p14:creationId xmlns:p14="http://schemas.microsoft.com/office/powerpoint/2010/main" val="1600213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e-NP" dirty="0"/>
              <a:t>उपभोक्ता समितिको काम</a:t>
            </a:r>
            <a:r>
              <a:rPr lang="en-US" dirty="0"/>
              <a:t>, </a:t>
            </a:r>
            <a:r>
              <a:rPr lang="ne-NP" dirty="0"/>
              <a:t>कर्तव्य र अधिकार </a:t>
            </a:r>
            <a:endParaRPr lang="en-US" dirty="0"/>
          </a:p>
        </p:txBody>
      </p:sp>
      <p:sp>
        <p:nvSpPr>
          <p:cNvPr id="3" name="Content Placeholder 2"/>
          <p:cNvSpPr>
            <a:spLocks noGrp="1"/>
          </p:cNvSpPr>
          <p:nvPr>
            <p:ph idx="1"/>
          </p:nvPr>
        </p:nvSpPr>
        <p:spPr>
          <a:xfrm>
            <a:off x="1154954" y="2603500"/>
            <a:ext cx="10484052" cy="3416300"/>
          </a:xfrm>
        </p:spPr>
        <p:txBody>
          <a:bodyPr>
            <a:noAutofit/>
          </a:bodyPr>
          <a:lstStyle/>
          <a:p>
            <a:pPr algn="just"/>
            <a:r>
              <a:rPr lang="ne-NP" sz="2000" dirty="0"/>
              <a:t>उपभोक्ता समिति मार्फत सञ्चालन गरिने आयोजनाहरू श्रममूलक प्रविधिमा आधारित रही स्थानीय श्रमको उपयोग र परिचालनलाई उच्च प्राथमिकता दिनु पर्नेछ </a:t>
            </a:r>
            <a:r>
              <a:rPr lang="ne-NP" sz="2000" dirty="0" smtClean="0"/>
              <a:t>।</a:t>
            </a:r>
            <a:endParaRPr lang="en-US" sz="2000" dirty="0" smtClean="0"/>
          </a:p>
          <a:p>
            <a:pPr algn="just"/>
            <a:r>
              <a:rPr lang="ne-NP" sz="2000" dirty="0"/>
              <a:t>श्रममूलक प्रविधिबाट कार्य गराउने गरी लागत अनुमान स्वीकृत गराई सोही बमोजिम सम्झौता गरी  मेशीनरी उपकरणको प्रयोगबाट कार्य गरेको पाइएमा त्यस्तो उपभोक्ता समितिसँग भएको सम्झौता रद्द गरी उपभोक्ता समितिलाई भुक्तानी गरिएको रकम मूल्यांकन गरी बढी भएको रकम सरकारी बाँकी सरह असुल उपर गर्नुपर्नेछ । </a:t>
            </a:r>
            <a:endParaRPr lang="en-US" sz="2000" dirty="0" smtClean="0"/>
          </a:p>
          <a:p>
            <a:pPr algn="just"/>
            <a:r>
              <a:rPr lang="ne-NP" sz="2000" dirty="0"/>
              <a:t>आयोजना कायानर््वयन गर्ने निकाय वा उपभोक्ता समितिले आयोजनाको भौतिक तथा वित्तीय प्रगति प्रतिवेदन अनुसूची–१२ को ढाँचामा सम्झौतामा तोकिए बमोजिमको समयमा नगर कार्यपालिकामा पठाउनु पर्नेछ । </a:t>
            </a:r>
            <a:endParaRPr lang="en-US" sz="2000" dirty="0" smtClean="0"/>
          </a:p>
          <a:p>
            <a:pPr algn="just"/>
            <a:r>
              <a:rPr lang="ne-NP" sz="2000" dirty="0"/>
              <a:t>नगरपालिकाले आयोजना सञ्चालन एवम् कार्यान्वयनमा संलग्न उपभोक्ता समिति</a:t>
            </a:r>
            <a:r>
              <a:rPr lang="en-US" sz="2000" dirty="0"/>
              <a:t>, </a:t>
            </a:r>
            <a:r>
              <a:rPr lang="ne-NP" sz="2000" dirty="0"/>
              <a:t>सामुदायिक संस्था एवम् गैर सरकारी संघ संस्थाको अभिलेखीकरण गरी अनुसूची–१५ बमोजिम लगत व्यवस्थित गर्नुपर्नेछ । </a:t>
            </a:r>
            <a:endParaRPr lang="en-US" sz="2000" dirty="0"/>
          </a:p>
        </p:txBody>
      </p:sp>
    </p:spTree>
    <p:extLst>
      <p:ext uri="{BB962C8B-B14F-4D97-AF65-F5344CB8AC3E}">
        <p14:creationId xmlns:p14="http://schemas.microsoft.com/office/powerpoint/2010/main" val="2375402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e-NP" dirty="0"/>
              <a:t>उपभोक्ता समितिको काम</a:t>
            </a:r>
            <a:r>
              <a:rPr lang="en-US" dirty="0"/>
              <a:t>, </a:t>
            </a:r>
            <a:r>
              <a:rPr lang="ne-NP" dirty="0"/>
              <a:t>कर्तव्य र अधिकार </a:t>
            </a:r>
            <a:endParaRPr lang="en-US" dirty="0"/>
          </a:p>
        </p:txBody>
      </p:sp>
      <p:sp>
        <p:nvSpPr>
          <p:cNvPr id="3" name="Content Placeholder 2"/>
          <p:cNvSpPr>
            <a:spLocks noGrp="1"/>
          </p:cNvSpPr>
          <p:nvPr>
            <p:ph idx="1"/>
          </p:nvPr>
        </p:nvSpPr>
        <p:spPr>
          <a:xfrm>
            <a:off x="1154954" y="2603500"/>
            <a:ext cx="10640806" cy="3416300"/>
          </a:xfrm>
        </p:spPr>
        <p:txBody>
          <a:bodyPr/>
          <a:lstStyle/>
          <a:p>
            <a:pPr algn="just"/>
            <a:r>
              <a:rPr lang="ne-NP" sz="2000" dirty="0"/>
              <a:t>उपभोक्ता समितिसँग सम्झौता गर्नु अगाडि नगर कार्यपालिकाको योजना शाखा वा योजना सम्बन्धी काम गर्ने कर्मचारीले प्रचलित कानून</a:t>
            </a:r>
            <a:r>
              <a:rPr lang="en-US" sz="2000" dirty="0"/>
              <a:t>, </a:t>
            </a:r>
            <a:r>
              <a:rPr lang="ne-NP" sz="2000" dirty="0"/>
              <a:t>कार्यविधि</a:t>
            </a:r>
            <a:r>
              <a:rPr lang="en-US" sz="2000" dirty="0"/>
              <a:t>, </a:t>
            </a:r>
            <a:r>
              <a:rPr lang="ne-NP" sz="2000" dirty="0"/>
              <a:t>निर्देशिका बमोजिम आवश्यक कागजात सहित उपभोक्ता समिति गठन भए नभएको बारे एकिन गरी आफ्नो स्पष्ट राय साथ सम्झौताका लागि निर्णय गर्ने अधिकारी समक्ष पेश गरी निर्णय भए बमाेिजम गर्नुपर्नेछ । </a:t>
            </a:r>
            <a:endParaRPr lang="en-US" sz="2000" dirty="0" smtClean="0"/>
          </a:p>
          <a:p>
            <a:pPr algn="just"/>
            <a:r>
              <a:rPr lang="ne-NP" sz="2000" dirty="0"/>
              <a:t>नगर कार्यपालिका र उपभोक्ता समिति वीचमा हुने सम्झौता पत्रमा आयोजनाको लागत</a:t>
            </a:r>
            <a:r>
              <a:rPr lang="en-US" sz="2000" dirty="0"/>
              <a:t>, </a:t>
            </a:r>
            <a:r>
              <a:rPr lang="ne-NP" sz="2000" dirty="0"/>
              <a:t>कार्य प्रारम्भ र सम्पन्न हुने अवधि</a:t>
            </a:r>
            <a:r>
              <a:rPr lang="en-US" sz="2000" dirty="0"/>
              <a:t>, </a:t>
            </a:r>
            <a:r>
              <a:rPr lang="ne-NP" sz="2000" dirty="0"/>
              <a:t>उपभाक्तो समितिले गर्ने योगदानको प्रकार र रकम</a:t>
            </a:r>
            <a:r>
              <a:rPr lang="en-US" sz="2000" dirty="0"/>
              <a:t>, </a:t>
            </a:r>
            <a:r>
              <a:rPr lang="ne-NP" sz="2000" dirty="0"/>
              <a:t>सम्बन्धित उपभोक्ताद्वारा सञ्चालन र मर्मत सम्भार गर्नुपर्ने विषय आदि उल्लेख गर्नुपर्नेछ ।  उपभोक्ता समितिले काम गर्ने गरी सम्झौता गरेका योजना</a:t>
            </a:r>
            <a:r>
              <a:rPr lang="en-US" sz="2000" dirty="0"/>
              <a:t>, </a:t>
            </a:r>
            <a:r>
              <a:rPr lang="ne-NP" sz="2000" dirty="0"/>
              <a:t>आयोजना उपभोक्ता समितिले ठेक्का लगाउन पाउने छैन । उपभोक्ता समितिले ठेका लगाएमा त्यस्तो उपभोक्ता समितिसँग नगर कार्यपालिकाले सम्झौता भंग गरी त्यस्तो उपभोक्ता समितिका सदस्य तथा पदाधिकारीहरुलाई कालोसूचीमा राखिनेछ ।</a:t>
            </a:r>
            <a:endParaRPr lang="en-US" sz="2000" dirty="0"/>
          </a:p>
          <a:p>
            <a:endParaRPr lang="en-US" dirty="0"/>
          </a:p>
        </p:txBody>
      </p:sp>
    </p:spTree>
    <p:extLst>
      <p:ext uri="{BB962C8B-B14F-4D97-AF65-F5344CB8AC3E}">
        <p14:creationId xmlns:p14="http://schemas.microsoft.com/office/powerpoint/2010/main" val="36237927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35</TotalTime>
  <Words>1695</Words>
  <Application>Microsoft Office PowerPoint</Application>
  <PresentationFormat>Widescreen</PresentationFormat>
  <Paragraphs>54</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Century Gothic</vt:lpstr>
      <vt:lpstr>Mangal</vt:lpstr>
      <vt:lpstr>Preeti</vt:lpstr>
      <vt:lpstr>Wingdings 3</vt:lpstr>
      <vt:lpstr>Ion Boardroom</vt:lpstr>
      <vt:lpstr>Onfd gu/kflnsf gu/ sfo{kflnsfsf] sfof{no, Onfd</vt:lpstr>
      <vt:lpstr>उपभोक्ता समिति</vt:lpstr>
      <vt:lpstr>उपभोक्ता समितिको गठन प्रक्रिया</vt:lpstr>
      <vt:lpstr>उपभोक्ता समितिको गठन प्रक्रिया</vt:lpstr>
      <vt:lpstr>उपभोक्ता समितिको कार्यबिधि </vt:lpstr>
      <vt:lpstr>उपभोक्ता समितिको काम, कर्तव्य र अधिकार </vt:lpstr>
      <vt:lpstr>उपभोक्ता समितिको काम, कर्तव्य र अधिकार </vt:lpstr>
      <vt:lpstr>उपभोक्ता समितिको काम, कर्तव्य र अधिकार </vt:lpstr>
      <vt:lpstr>उपभोक्ता समितिको काम, कर्तव्य र अधिकार </vt:lpstr>
      <vt:lpstr>उपभोक्ता समितिको काम, कर्तव्य र अधिकार </vt:lpstr>
      <vt:lpstr>उपभोक्ता समितिको काम, कर्तव्य र अधिकार </vt:lpstr>
      <vt:lpstr>उपभोक्ता समितिको काम, कर्तव्य र अधिकार </vt:lpstr>
      <vt:lpstr>उपभोक्ता समितिको काम, कर्तव्य र अधिकार </vt:lpstr>
      <vt:lpstr>उपभोक्ता समितिको काम, कर्तव्य र अधिकार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Onfd gu/kflnsf gu/ sfo{kflnsfsf] sfof{no, Onfd</dc:title>
  <dc:creator>ACER</dc:creator>
  <cp:lastModifiedBy>acer</cp:lastModifiedBy>
  <cp:revision>4</cp:revision>
  <cp:lastPrinted>2019-08-20T09:04:18Z</cp:lastPrinted>
  <dcterms:created xsi:type="dcterms:W3CDTF">2019-08-20T01:20:46Z</dcterms:created>
  <dcterms:modified xsi:type="dcterms:W3CDTF">2019-08-20T09:12:40Z</dcterms:modified>
</cp:coreProperties>
</file>